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92" r:id="rId15"/>
    <p:sldId id="271" r:id="rId16"/>
    <p:sldId id="272" r:id="rId17"/>
    <p:sldId id="273" r:id="rId18"/>
    <p:sldId id="274" r:id="rId19"/>
    <p:sldId id="275" r:id="rId20"/>
    <p:sldId id="29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107" d="100"/>
          <a:sy n="107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22859C99-BD79-4267-B1C2-965DDDDB2F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8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AC716-4880-4BAA-BEE9-3374199244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4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133DA-2DC1-4DCD-9544-496EEA16C7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46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DEE9B-DB04-4926-A8A0-2F94FA39F3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8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D0FB-B93F-4E07-BDEB-F3DB02727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13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8825C-C978-4457-BE29-8D226FD65E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5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C8951-8A53-49C7-A55A-7507AE92CC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30A5B-4C9F-450C-B21E-8941EC2A19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4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FCC37-4836-45F3-8156-6E5EB795FF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6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D8A6D-2C96-463A-B524-465B5B5936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83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1B524-CE68-44E0-9EE7-D831BD03F0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07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A12DFC-5365-4507-878A-41DB35451A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3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692696"/>
            <a:ext cx="5618515" cy="254143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8000" dirty="0"/>
              <a:t>Основы  </a:t>
            </a:r>
            <a:r>
              <a:rPr lang="en-US" sz="8000" dirty="0"/>
              <a:t>HTML</a:t>
            </a:r>
            <a:endParaRPr lang="ru-RU" sz="8000" dirty="0"/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71801" y="4077072"/>
            <a:ext cx="3608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Лекция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&lt;HTML&gt;      &lt;/HTML&gt;</a:t>
            </a:r>
            <a:endParaRPr lang="ru-RU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4213" y="1412875"/>
            <a:ext cx="8007350" cy="6604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/>
              <a:t>начинает описание </a:t>
            </a:r>
            <a:r>
              <a:rPr lang="en-US"/>
              <a:t>HTML </a:t>
            </a:r>
            <a:r>
              <a:rPr lang="ru-RU"/>
              <a:t>- файла</a:t>
            </a:r>
          </a:p>
        </p:txBody>
      </p:sp>
      <p:sp>
        <p:nvSpPr>
          <p:cNvPr id="6148" name="Rectangle 4"/>
          <p:cNvSpPr>
            <a:spLocks noRot="1" noChangeArrowheads="1"/>
          </p:cNvSpPr>
          <p:nvPr/>
        </p:nvSpPr>
        <p:spPr bwMode="auto">
          <a:xfrm>
            <a:off x="323850" y="2349500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HTML </a:t>
            </a: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- документ состоит из двух частей:</a:t>
            </a:r>
          </a:p>
        </p:txBody>
      </p:sp>
      <p:sp>
        <p:nvSpPr>
          <p:cNvPr id="6149" name="Rectangle 5"/>
          <p:cNvSpPr>
            <a:spLocks noRot="1" noChangeArrowheads="1"/>
          </p:cNvSpPr>
          <p:nvPr/>
        </p:nvSpPr>
        <p:spPr bwMode="auto">
          <a:xfrm>
            <a:off x="827088" y="3992563"/>
            <a:ext cx="80073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Раздел заголовка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Содержательная часть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/>
              <a:t>Раздел заголовка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905000"/>
            <a:ext cx="8377237" cy="4191000"/>
          </a:xfrm>
        </p:spPr>
        <p:txBody>
          <a:bodyPr/>
          <a:lstStyle/>
          <a:p>
            <a:pPr>
              <a:defRPr/>
            </a:pPr>
            <a:r>
              <a:rPr lang="ru-RU"/>
              <a:t>Начинается тегом </a:t>
            </a:r>
            <a:r>
              <a:rPr lang="en-US"/>
              <a:t>&lt;HEAD&gt;</a:t>
            </a:r>
          </a:p>
          <a:p>
            <a:pPr>
              <a:defRPr/>
            </a:pPr>
            <a:r>
              <a:rPr lang="ru-RU"/>
              <a:t>Заканчивается тегом</a:t>
            </a:r>
            <a:r>
              <a:rPr lang="en-US"/>
              <a:t>  &lt;/HEAD&gt;</a:t>
            </a:r>
          </a:p>
          <a:p>
            <a:pPr>
              <a:defRPr/>
            </a:pPr>
            <a:r>
              <a:rPr lang="en-US"/>
              <a:t>M</a:t>
            </a:r>
            <a:r>
              <a:rPr lang="ru-RU"/>
              <a:t>ежду данными тегами располагается тег </a:t>
            </a:r>
            <a:r>
              <a:rPr lang="en-US"/>
              <a:t>&lt;TITLE&gt;   &lt;/TITLE&gt; (</a:t>
            </a:r>
            <a:r>
              <a:rPr lang="ru-RU"/>
              <a:t>этот  тег используется для задания названия документа</a:t>
            </a:r>
            <a:r>
              <a:rPr lang="en-US"/>
              <a:t>)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764704"/>
            <a:ext cx="8385175" cy="792510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Раздел содержательной части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2420938"/>
            <a:ext cx="8964612" cy="1955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/>
              <a:t>Начинается тегом </a:t>
            </a:r>
            <a:r>
              <a:rPr lang="en-US"/>
              <a:t>&lt;BODY&gt;</a:t>
            </a:r>
          </a:p>
          <a:p>
            <a:pPr>
              <a:lnSpc>
                <a:spcPct val="90000"/>
              </a:lnSpc>
              <a:defRPr/>
            </a:pPr>
            <a:r>
              <a:rPr lang="ru-RU"/>
              <a:t>Заканчивается тегом </a:t>
            </a:r>
            <a:r>
              <a:rPr lang="en-US"/>
              <a:t>&lt;/BODY&gt;</a:t>
            </a: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/>
              <a:t>(между которыми располагается содержимое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HTML - </a:t>
            </a:r>
            <a:r>
              <a:rPr lang="ru-RU"/>
              <a:t>документа)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9412" y="692696"/>
            <a:ext cx="8385175" cy="9525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Создать файл в Блокноте</a:t>
            </a:r>
            <a:r>
              <a:rPr lang="en-US" sz="2400" dirty="0"/>
              <a:t> (</a:t>
            </a:r>
            <a:r>
              <a:rPr lang="ru-RU" sz="2400" dirty="0"/>
              <a:t>сохраните в файле  Пример,  указав расширение  *. </a:t>
            </a:r>
            <a:r>
              <a:rPr lang="en-US" sz="2400" dirty="0"/>
              <a:t>html</a:t>
            </a:r>
            <a:r>
              <a:rPr lang="ru-RU" sz="2400" dirty="0"/>
              <a:t>) 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71600" y="1988840"/>
            <a:ext cx="8064896" cy="403244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&lt;HTML&gt;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&lt;HEAD&gt;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&lt;TITLE&gt;</a:t>
            </a:r>
            <a:r>
              <a:rPr lang="ru-RU" sz="2800" dirty="0"/>
              <a:t>Заголовок </a:t>
            </a:r>
            <a:r>
              <a:rPr lang="en-US" sz="2800" dirty="0"/>
              <a:t>HTML</a:t>
            </a:r>
            <a:r>
              <a:rPr lang="ru-RU" sz="2800" dirty="0"/>
              <a:t> – документа </a:t>
            </a:r>
            <a:r>
              <a:rPr lang="en-US" sz="2800" dirty="0"/>
              <a:t>&lt;/TITLE&gt;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&lt;/HEAD&gt;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&lt;BODY&gt;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</a:t>
            </a:r>
            <a:r>
              <a:rPr lang="ru-RU" sz="2800" dirty="0"/>
              <a:t>Это тело </a:t>
            </a:r>
            <a:r>
              <a:rPr lang="en-US" sz="2800" dirty="0"/>
              <a:t>HTML</a:t>
            </a:r>
            <a:r>
              <a:rPr lang="ru-RU" sz="2800" dirty="0"/>
              <a:t> – документа. Здесь можно разместить всё, что угодно.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&lt;/BODY&gt;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&lt;/HTML&gt;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Создать файл в Блокноте</a:t>
            </a:r>
            <a:r>
              <a:rPr lang="en-US" sz="2400" dirty="0"/>
              <a:t> (</a:t>
            </a:r>
            <a:r>
              <a:rPr lang="ru-RU" sz="2400" dirty="0"/>
              <a:t>сохраните в файле  Пример,  указав расширение  *. </a:t>
            </a:r>
            <a:r>
              <a:rPr lang="en-US" sz="2400" dirty="0"/>
              <a:t>html</a:t>
            </a:r>
            <a:r>
              <a:rPr lang="ru-RU" sz="2400" dirty="0"/>
              <a:t>) 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 t="938" r="627"/>
          <a:stretch>
            <a:fillRect/>
          </a:stretch>
        </p:blipFill>
        <p:spPr bwMode="auto">
          <a:xfrm>
            <a:off x="323850" y="1300163"/>
            <a:ext cx="504031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 l="706" t="922" r="706" b="922"/>
          <a:stretch>
            <a:fillRect/>
          </a:stretch>
        </p:blipFill>
        <p:spPr bwMode="auto">
          <a:xfrm>
            <a:off x="3995738" y="2924175"/>
            <a:ext cx="48133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08050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/>
              <a:t>Теги символов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1221" y="3797596"/>
            <a:ext cx="7920038" cy="158412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dirty="0"/>
              <a:t>Теги логического форматирования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  текста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dirty="0"/>
              <a:t>Теги физического форматирования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 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7568" y="476672"/>
            <a:ext cx="8374062" cy="108012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/>
              <a:t>Теги логического форматирования текста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14614" y="2060848"/>
            <a:ext cx="8037016" cy="38877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&lt;CITE&gt;     &lt;/CITE&gt;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&lt;CODE&gt; </a:t>
            </a:r>
            <a:r>
              <a:rPr lang="ru-RU" sz="2800" dirty="0"/>
              <a:t> </a:t>
            </a:r>
            <a:r>
              <a:rPr lang="en-US" sz="2800" dirty="0"/>
              <a:t> &lt;/CODE&gt;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&lt;DEL&gt;       &lt;/DEL&gt;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&lt;DFN&gt;       &lt;/DFN&gt;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&lt;INS&gt;          &lt;/INS&gt;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&lt;EM&gt;          &lt;/EM&gt;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&lt;KBD&gt;      &lt;/KBD&gt;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&lt;SAMP&gt;  </a:t>
            </a:r>
            <a:r>
              <a:rPr lang="ru-RU" sz="2800" dirty="0"/>
              <a:t> </a:t>
            </a:r>
            <a:r>
              <a:rPr lang="en-US" sz="2800" dirty="0"/>
              <a:t> &lt;/SAMP&gt;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&lt;STRONG&gt;</a:t>
            </a:r>
            <a:r>
              <a:rPr lang="ru-RU" sz="2800" dirty="0"/>
              <a:t>  </a:t>
            </a:r>
            <a:r>
              <a:rPr lang="en-US" sz="2800" dirty="0"/>
              <a:t>&lt;/STRONG&gt;</a:t>
            </a:r>
            <a:endParaRPr lang="ru-R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&lt;VAR&gt;        &lt;/VAR&gt;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49984" y="55691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/>
              <a:t>Теги физического форматирования текста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31657" y="1988840"/>
            <a:ext cx="8221831" cy="410445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&lt;B&gt;      &lt;/B&gt;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&lt;I&gt;        &lt;/I&gt;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&lt;U&gt;       &lt;/U&gt;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&lt;TT&gt;         &lt;/TT&gt;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&lt;STRIKE&gt;   &lt;/STRIKE&gt;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&lt;S&gt;           &lt;/S&gt;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&lt;BIG&gt;       &lt;/BIG&gt;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&lt;SMALL&gt;   &lt;/SMALL&gt;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&lt;SUB&gt;     &lt;/SUB&gt;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&lt;SUP&gt;      &lt;/SUP&gt;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&lt;FONT&gt;    &lt;/FONT&gt;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/>
              <a:t>&lt;</a:t>
            </a:r>
            <a:r>
              <a:rPr lang="en-US" sz="2800" dirty="0"/>
              <a:t>BASEFONT</a:t>
            </a:r>
            <a:r>
              <a:rPr lang="ru-RU" sz="2800" dirty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47664" y="980728"/>
            <a:ext cx="6480720" cy="792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&lt;ACRONYM&gt;&lt;/ACRONYM&gt;</a:t>
            </a:r>
            <a:endParaRPr lang="ru-RU" dirty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905000"/>
            <a:ext cx="8640763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используется для отметки аббревиатур, акронимов  (акроним  –  произносимое слово,  состоящее  из  начальных  букв словосочетания); используя тег </a:t>
            </a:r>
            <a:r>
              <a:rPr lang="en-US"/>
              <a:t>&lt;TITLE&gt; </a:t>
            </a:r>
            <a:r>
              <a:rPr lang="ru-RU"/>
              <a:t>- можно указать «расшифровку» акронима, которая  появляется   на   экране,   когда курсор располагается на акрониме.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9412" y="404664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/>
              <a:t>Пример использования  тега </a:t>
            </a:r>
            <a:r>
              <a:rPr lang="en-US" sz="3600" dirty="0"/>
              <a:t>&lt;ACRONYM&gt;</a:t>
            </a:r>
            <a:r>
              <a:rPr lang="ru-RU" sz="3600" dirty="0"/>
              <a:t>: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2060575"/>
            <a:ext cx="9144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&lt;ACRONYM</a:t>
            </a:r>
            <a:r>
              <a:rPr lang="ru-RU" b="1" dirty="0"/>
              <a:t> </a:t>
            </a:r>
            <a:r>
              <a:rPr lang="en-US" b="1" dirty="0"/>
              <a:t>TITLE=</a:t>
            </a:r>
            <a:r>
              <a:rPr lang="ru-RU" b="1" dirty="0"/>
              <a:t>«Муниципальное  казённое общеобразовательное учреждение»</a:t>
            </a:r>
            <a:r>
              <a:rPr lang="en-US" b="1" dirty="0"/>
              <a:t>&gt;</a:t>
            </a:r>
            <a:r>
              <a:rPr lang="ru-RU" b="1" dirty="0"/>
              <a:t>  МКОУ   </a:t>
            </a:r>
            <a:r>
              <a:rPr lang="en-US" b="1" dirty="0"/>
              <a:t>&lt;/ACRONYM&gt;</a:t>
            </a:r>
            <a:r>
              <a:rPr lang="ru-RU" b="1" dirty="0"/>
              <a:t>    «</a:t>
            </a:r>
            <a:r>
              <a:rPr lang="ru-RU" b="1" dirty="0" err="1"/>
              <a:t>Глядянская</a:t>
            </a:r>
            <a:r>
              <a:rPr lang="ru-RU" b="1" dirty="0"/>
              <a:t> средняя общеобразовательная школа»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404664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HTML </a:t>
            </a:r>
            <a:br>
              <a:rPr lang="en-US" dirty="0"/>
            </a:br>
            <a:r>
              <a:rPr lang="ru-RU" dirty="0"/>
              <a:t> </a:t>
            </a:r>
            <a:r>
              <a:rPr lang="en-US" sz="3600" dirty="0"/>
              <a:t>(Hyper Text Markup Language)</a:t>
            </a:r>
            <a:endParaRPr lang="ru-RU" sz="3600" dirty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560" y="3140968"/>
            <a:ext cx="8450262" cy="1236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язык разметки гипертекста </a:t>
            </a:r>
            <a:r>
              <a:rPr lang="en-US" dirty="0"/>
              <a:t>Web</a:t>
            </a:r>
            <a:r>
              <a:rPr lang="ru-RU" dirty="0"/>
              <a:t>-страницы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5908" y="620688"/>
            <a:ext cx="8398205" cy="72008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/>
              <a:t>Пример использования  тега </a:t>
            </a:r>
            <a:r>
              <a:rPr lang="en-US" sz="2800" dirty="0"/>
              <a:t>&lt;ACRONYM&gt;</a:t>
            </a:r>
            <a:r>
              <a:rPr lang="ru-RU" sz="2800" dirty="0"/>
              <a:t>: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/>
          <a:srcRect t="848"/>
          <a:stretch>
            <a:fillRect/>
          </a:stretch>
        </p:blipFill>
        <p:spPr bwMode="auto">
          <a:xfrm>
            <a:off x="250825" y="1412875"/>
            <a:ext cx="5402263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 t="801" b="801"/>
          <a:stretch>
            <a:fillRect/>
          </a:stretch>
        </p:blipFill>
        <p:spPr bwMode="auto">
          <a:xfrm>
            <a:off x="3708400" y="2781300"/>
            <a:ext cx="5065713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391" y="404664"/>
            <a:ext cx="6899218" cy="1377083"/>
          </a:xfrm>
        </p:spPr>
        <p:txBody>
          <a:bodyPr/>
          <a:lstStyle/>
          <a:p>
            <a:pPr algn="ctr">
              <a:defRPr/>
            </a:pPr>
            <a:r>
              <a:rPr lang="ru-RU" sz="5400" dirty="0"/>
              <a:t>Тег </a:t>
            </a:r>
            <a:r>
              <a:rPr lang="en-US" sz="5400" dirty="0"/>
              <a:t> &lt;FONT&gt;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9513" y="1116161"/>
            <a:ext cx="7993062" cy="3322637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3600" dirty="0"/>
              <a:t>позволяет изменить шрифт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 b="716"/>
          <a:stretch>
            <a:fillRect/>
          </a:stretch>
        </p:blipFill>
        <p:spPr bwMode="auto">
          <a:xfrm>
            <a:off x="395288" y="1989138"/>
            <a:ext cx="4392612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 t="801" b="801"/>
          <a:stretch>
            <a:fillRect/>
          </a:stretch>
        </p:blipFill>
        <p:spPr bwMode="auto">
          <a:xfrm>
            <a:off x="4500563" y="3240088"/>
            <a:ext cx="4392612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Параметры тега </a:t>
            </a:r>
            <a:r>
              <a:rPr lang="en-US" dirty="0"/>
              <a:t> &lt;FONT&gt;</a:t>
            </a:r>
            <a:endParaRPr lang="ru-RU" dirty="0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7504" y="2060848"/>
            <a:ext cx="9036496" cy="453680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FACE</a:t>
            </a:r>
            <a:r>
              <a:rPr lang="ru-RU" dirty="0"/>
              <a:t> (задаёт  название  шрифта,  которым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               будет выводится текст)</a:t>
            </a:r>
            <a:endParaRPr lang="en-US" dirty="0"/>
          </a:p>
          <a:p>
            <a:pPr eaLnBrk="1" hangingPunct="1">
              <a:defRPr/>
            </a:pPr>
            <a:r>
              <a:rPr lang="en-US" b="1" dirty="0"/>
              <a:t>SIZE</a:t>
            </a:r>
            <a:r>
              <a:rPr lang="ru-RU" b="1" dirty="0"/>
              <a:t> </a:t>
            </a:r>
            <a:r>
              <a:rPr lang="ru-RU" dirty="0"/>
              <a:t>(задаёт  размеры  шрифта  в  условных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              единицах от 1 до 7)</a:t>
            </a:r>
            <a:endParaRPr lang="en-US" dirty="0"/>
          </a:p>
          <a:p>
            <a:pPr eaLnBrk="1" hangingPunct="1">
              <a:defRPr/>
            </a:pPr>
            <a:r>
              <a:rPr lang="en-US" b="1" dirty="0"/>
              <a:t>COLOR</a:t>
            </a:r>
            <a:r>
              <a:rPr lang="ru-RU" dirty="0"/>
              <a:t> (устанавливает    цвет    шрифта,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                  который   может   задаваться   с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                  помощью стандартных имён или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                  набором шестнадцатеричных цифр)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9168" y="55691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/>
              <a:t>Задание цвета </a:t>
            </a:r>
            <a:br>
              <a:rPr lang="en-US" dirty="0"/>
            </a:br>
            <a:r>
              <a:rPr lang="ru-RU" dirty="0"/>
              <a:t>на языке </a:t>
            </a:r>
            <a:r>
              <a:rPr lang="en-US" dirty="0"/>
              <a:t>HTML</a:t>
            </a:r>
            <a:endParaRPr lang="ru-RU" dirty="0"/>
          </a:p>
        </p:txBody>
      </p:sp>
      <p:sp>
        <p:nvSpPr>
          <p:cNvPr id="17412" name="Rectangle 4"/>
          <p:cNvSpPr>
            <a:spLocks noRot="1" noChangeArrowheads="1"/>
          </p:cNvSpPr>
          <p:nvPr/>
        </p:nvSpPr>
        <p:spPr bwMode="auto">
          <a:xfrm>
            <a:off x="251520" y="1764581"/>
            <a:ext cx="889248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Шестнадцатеричные значения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(цветовая система базируется на трёх основных цветах – красном, зеленом и синем – обозначается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RGB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Например: 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#000000, #0000FF, #FF0000,</a:t>
            </a:r>
            <a:r>
              <a:rPr lang="ru-RU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#FFFFFF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Мнемонические обозначения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название цвета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Например: 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Red, White, Blue, Green</a:t>
            </a:r>
            <a:endParaRPr lang="ru-RU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/>
              <a:t>Пример использования </a:t>
            </a:r>
            <a:br>
              <a:rPr lang="ru-RU" sz="4000"/>
            </a:br>
            <a:r>
              <a:rPr lang="ru-RU" sz="4000"/>
              <a:t>параметра  </a:t>
            </a:r>
            <a:r>
              <a:rPr lang="en-US" sz="4000"/>
              <a:t>Color</a:t>
            </a:r>
            <a:r>
              <a:rPr lang="ru-RU" sz="4000"/>
              <a:t>: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496" y="2204864"/>
            <a:ext cx="9144000" cy="374712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dirty="0"/>
              <a:t>&lt;FONT</a:t>
            </a:r>
            <a:r>
              <a:rPr lang="ru-RU" sz="3600" b="1" dirty="0"/>
              <a:t> </a:t>
            </a:r>
            <a:r>
              <a:rPr lang="en-US" sz="3600" b="1" dirty="0"/>
              <a:t>COLOR=Green&gt;</a:t>
            </a:r>
            <a:r>
              <a:rPr lang="ru-RU" sz="3600" b="1" dirty="0"/>
              <a:t> Шрифт</a:t>
            </a:r>
            <a:r>
              <a:rPr lang="en-US" sz="3600" b="1" dirty="0"/>
              <a:t> </a:t>
            </a:r>
            <a:r>
              <a:rPr lang="ru-RU" sz="3600" b="1" dirty="0"/>
              <a:t>размера</a:t>
            </a:r>
            <a:r>
              <a:rPr lang="en-US" sz="3600" b="1" dirty="0"/>
              <a:t> 6</a:t>
            </a:r>
            <a:r>
              <a:rPr lang="ru-RU" sz="3600" b="1" dirty="0"/>
              <a:t>, цвет зелёный</a:t>
            </a:r>
            <a:r>
              <a:rPr lang="en-US" sz="3600" b="1" dirty="0"/>
              <a:t> &lt;/FONT&gt; &lt;BR&gt;</a:t>
            </a:r>
            <a:endParaRPr lang="ru-RU" sz="36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200" b="1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tx2"/>
                </a:solidFill>
              </a:rPr>
              <a:t>или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000" b="1" dirty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3600" b="1" dirty="0"/>
              <a:t>&lt;FONT</a:t>
            </a:r>
            <a:r>
              <a:rPr lang="ru-RU" sz="3600" b="1" dirty="0"/>
              <a:t> </a:t>
            </a:r>
            <a:r>
              <a:rPr lang="en-US" sz="3600" b="1" dirty="0"/>
              <a:t>COLOR=#008000&gt;</a:t>
            </a:r>
            <a:r>
              <a:rPr lang="ru-RU" sz="3600" b="1" dirty="0"/>
              <a:t> Шрифт размера</a:t>
            </a:r>
            <a:r>
              <a:rPr lang="en-US" sz="3600" b="1" dirty="0"/>
              <a:t> 6</a:t>
            </a:r>
            <a:r>
              <a:rPr lang="ru-RU" sz="3600" b="1" dirty="0"/>
              <a:t>, цвет зелёный</a:t>
            </a:r>
            <a:r>
              <a:rPr lang="en-US" sz="3600" b="1" dirty="0"/>
              <a:t> &lt;/FONT&gt; &lt;BR&gt;</a:t>
            </a:r>
            <a:endParaRPr lang="ru-RU"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0185" y="476250"/>
            <a:ext cx="8893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/>
              <a:t>Примеры использования </a:t>
            </a:r>
            <a:br>
              <a:rPr lang="ru-RU" sz="3600" dirty="0"/>
            </a:br>
            <a:r>
              <a:rPr lang="ru-RU" sz="3600" dirty="0"/>
              <a:t>параметров тега </a:t>
            </a:r>
            <a:r>
              <a:rPr lang="en-US" sz="3600" dirty="0"/>
              <a:t>&lt;FONT&gt;</a:t>
            </a:r>
            <a:r>
              <a:rPr lang="ru-RU" sz="3600" dirty="0"/>
              <a:t> :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2133600"/>
            <a:ext cx="8964612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/>
              <a:t>&lt;FONT</a:t>
            </a:r>
            <a:r>
              <a:rPr lang="ru-RU" b="1" dirty="0"/>
              <a:t> </a:t>
            </a:r>
            <a:r>
              <a:rPr lang="en-US" b="1" dirty="0"/>
              <a:t>FACE=“ARIAL”&gt;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/>
              <a:t>   Название шрифта</a:t>
            </a:r>
            <a:r>
              <a:rPr lang="en-US" b="1" dirty="0"/>
              <a:t> &lt;/FONT&gt; &lt;BR&gt;</a:t>
            </a: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/>
              <a:t>&lt;FONT</a:t>
            </a:r>
            <a:r>
              <a:rPr lang="ru-RU" b="1" dirty="0"/>
              <a:t> </a:t>
            </a:r>
            <a:r>
              <a:rPr lang="en-US" b="1" dirty="0"/>
              <a:t>SIZE=5&gt;</a:t>
            </a:r>
            <a:r>
              <a:rPr lang="ru-RU" b="1" dirty="0"/>
              <a:t> Шрифт размера</a:t>
            </a:r>
            <a:r>
              <a:rPr lang="en-US" b="1" dirty="0"/>
              <a:t> 5 &lt;/FONT&gt; &lt;BR&gt;</a:t>
            </a: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/>
              <a:t>&lt;FONT</a:t>
            </a:r>
            <a:r>
              <a:rPr lang="ru-RU" b="1" dirty="0"/>
              <a:t> </a:t>
            </a:r>
            <a:r>
              <a:rPr lang="en-US" b="1" dirty="0"/>
              <a:t>FACE=“ARIAL” SIZE=+3 COLOR=Green&gt;</a:t>
            </a:r>
            <a:r>
              <a:rPr lang="ru-RU" b="1" dirty="0"/>
              <a:t> Шрифт размера</a:t>
            </a:r>
            <a:r>
              <a:rPr lang="en-US" b="1" dirty="0"/>
              <a:t> 6</a:t>
            </a:r>
            <a:r>
              <a:rPr lang="ru-RU" b="1" dirty="0"/>
              <a:t>, цвет зелёный</a:t>
            </a:r>
            <a:r>
              <a:rPr lang="en-US" b="1" dirty="0"/>
              <a:t> &lt;/FONT&gt; &lt;BR&gt;</a:t>
            </a:r>
            <a:endParaRPr lang="en-US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   </a:t>
            </a: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271" y="365126"/>
            <a:ext cx="8370730" cy="760412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 Тег </a:t>
            </a:r>
            <a:r>
              <a:rPr lang="en-US" dirty="0"/>
              <a:t>&lt;BASEFONT&gt;</a:t>
            </a:r>
            <a:endParaRPr lang="ru-RU" dirty="0"/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539750" y="1196975"/>
            <a:ext cx="8074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cs typeface="Arial" charset="0"/>
              </a:rPr>
              <a:t>используется для указания размера,</a:t>
            </a:r>
          </a:p>
          <a:p>
            <a:r>
              <a:rPr lang="ru-RU" sz="3600">
                <a:cs typeface="Arial" charset="0"/>
              </a:rPr>
              <a:t> типа и цвета шрифта по умолчанию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 l="539" r="539"/>
          <a:stretch>
            <a:fillRect/>
          </a:stretch>
        </p:blipFill>
        <p:spPr bwMode="auto">
          <a:xfrm>
            <a:off x="419100" y="2420938"/>
            <a:ext cx="438943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/>
          <a:srcRect l="613" r="613"/>
          <a:stretch>
            <a:fillRect/>
          </a:stretch>
        </p:blipFill>
        <p:spPr bwMode="auto">
          <a:xfrm>
            <a:off x="4140200" y="3068638"/>
            <a:ext cx="46228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/>
              <a:t>Примеры использования </a:t>
            </a:r>
            <a:br>
              <a:rPr lang="ru-RU" sz="3600" dirty="0"/>
            </a:br>
            <a:r>
              <a:rPr lang="ru-RU" sz="3600" dirty="0"/>
              <a:t> тега </a:t>
            </a:r>
            <a:r>
              <a:rPr lang="en-US" sz="3600" dirty="0"/>
              <a:t>&lt;BASEFONT&gt;</a:t>
            </a:r>
            <a:r>
              <a:rPr lang="ru-RU" sz="3600" dirty="0"/>
              <a:t> :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2276475"/>
            <a:ext cx="8964488" cy="377700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b="1" dirty="0"/>
              <a:t>&lt;BASEFONT</a:t>
            </a:r>
            <a:r>
              <a:rPr lang="ru-RU" sz="3000" b="1" dirty="0"/>
              <a:t> </a:t>
            </a:r>
            <a:r>
              <a:rPr lang="en-US" sz="3000" b="1" dirty="0"/>
              <a:t>FACE=“Courier” COLOR=#008080&gt;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/>
              <a:t>   Шрифт по умолчанию  размера 3</a:t>
            </a:r>
            <a:r>
              <a:rPr lang="en-US" b="1" dirty="0"/>
              <a:t>&lt;BR&gt;</a:t>
            </a: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/>
              <a:t>&lt;BASEFONT</a:t>
            </a:r>
            <a:r>
              <a:rPr lang="ru-RU" b="1" dirty="0"/>
              <a:t> </a:t>
            </a:r>
            <a:r>
              <a:rPr lang="en-US" b="1" dirty="0"/>
              <a:t>SIZE=2&gt;</a:t>
            </a:r>
            <a:r>
              <a:rPr lang="ru-RU" b="1" dirty="0"/>
              <a:t>Шрифт размера</a:t>
            </a:r>
            <a:r>
              <a:rPr lang="en-US" b="1" dirty="0"/>
              <a:t> 2&lt;BR&gt;</a:t>
            </a: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/>
              <a:t>&lt;BASEFONT</a:t>
            </a:r>
            <a:r>
              <a:rPr lang="ru-RU" b="1" dirty="0"/>
              <a:t> </a:t>
            </a:r>
            <a:r>
              <a:rPr lang="en-US" b="1" dirty="0"/>
              <a:t>SIZE=4 COLOR=Olive&gt;</a:t>
            </a:r>
            <a:r>
              <a:rPr lang="ru-RU" b="1" dirty="0"/>
              <a:t> Шрифт размера</a:t>
            </a:r>
            <a:r>
              <a:rPr lang="en-US" b="1" dirty="0"/>
              <a:t> 4</a:t>
            </a:r>
            <a:r>
              <a:rPr lang="ru-RU" b="1" dirty="0"/>
              <a:t>, цвет оливковый</a:t>
            </a:r>
            <a:r>
              <a:rPr lang="en-US" b="1" dirty="0"/>
              <a:t> &lt;BR&gt;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   </a:t>
            </a:r>
            <a:endParaRPr lang="ru-RU" sz="1600" dirty="0"/>
          </a:p>
          <a:p>
            <a:pPr eaLnBrk="1" hangingPunct="1">
              <a:lnSpc>
                <a:spcPct val="80000"/>
              </a:lnSpc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964612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/>
              <a:t>Пример использования параметра  </a:t>
            </a:r>
            <a:br>
              <a:rPr lang="ru-RU" sz="3600" dirty="0"/>
            </a:br>
            <a:r>
              <a:rPr lang="en-US" sz="3200" dirty="0"/>
              <a:t>Color</a:t>
            </a:r>
            <a:r>
              <a:rPr lang="ru-RU" sz="3200" dirty="0"/>
              <a:t> </a:t>
            </a:r>
            <a:r>
              <a:rPr lang="en-US" sz="3200" dirty="0"/>
              <a:t>c </a:t>
            </a:r>
            <a:r>
              <a:rPr lang="ru-RU" sz="3200" dirty="0"/>
              <a:t> тегом </a:t>
            </a:r>
            <a:r>
              <a:rPr lang="en-US" sz="3200" dirty="0"/>
              <a:t>&lt;BODY&gt;</a:t>
            </a:r>
            <a:r>
              <a:rPr lang="ru-RU" sz="3200" dirty="0"/>
              <a:t>: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93725" y="1308894"/>
            <a:ext cx="8135938" cy="12239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/>
              <a:t>&lt;BODY</a:t>
            </a:r>
            <a:r>
              <a:rPr lang="ru-RU" sz="2800" b="1" dirty="0"/>
              <a:t> </a:t>
            </a:r>
            <a:r>
              <a:rPr lang="en-US" sz="2800" b="1" dirty="0"/>
              <a:t> BGCOLOR=#008080&gt;</a:t>
            </a:r>
            <a:r>
              <a:rPr lang="ru-RU" sz="2800" b="1" dirty="0"/>
              <a:t>  Задание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/>
              <a:t>             цвета фона</a:t>
            </a:r>
            <a:r>
              <a:rPr lang="en-US" sz="2800" b="1" dirty="0"/>
              <a:t> &lt;BR&gt;</a:t>
            </a:r>
            <a:endParaRPr lang="ru-RU" sz="28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 t="713" r="539"/>
          <a:stretch>
            <a:fillRect/>
          </a:stretch>
        </p:blipFill>
        <p:spPr bwMode="auto">
          <a:xfrm>
            <a:off x="179388" y="2587625"/>
            <a:ext cx="417353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/>
          <a:srcRect l="620" t="803" r="620" b="803"/>
          <a:stretch>
            <a:fillRect/>
          </a:stretch>
        </p:blipFill>
        <p:spPr bwMode="auto">
          <a:xfrm>
            <a:off x="4097338" y="2954338"/>
            <a:ext cx="479425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3"/>
          <p:cNvSpPr txBox="1">
            <a:spLocks noChangeArrowheads="1"/>
          </p:cNvSpPr>
          <p:nvPr/>
        </p:nvSpPr>
        <p:spPr bwMode="auto">
          <a:xfrm>
            <a:off x="971600" y="1124744"/>
            <a:ext cx="74168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cs typeface="Arial" charset="0"/>
              </a:rPr>
              <a:t>тег «параграф», отделяет абзац </a:t>
            </a:r>
          </a:p>
          <a:p>
            <a:pPr algn="ctr"/>
            <a:r>
              <a:rPr lang="ru-RU" sz="3600" dirty="0">
                <a:cs typeface="Arial" charset="0"/>
              </a:rPr>
              <a:t>друг от друга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23528" y="238166"/>
            <a:ext cx="8281168" cy="6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ru-RU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Тег </a:t>
            </a:r>
            <a:r>
              <a:rPr lang="en-U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&lt;</a:t>
            </a:r>
            <a:r>
              <a:rPr lang="ru-RU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Р</a:t>
            </a:r>
            <a:r>
              <a:rPr lang="en-U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&gt;</a:t>
            </a:r>
            <a:endParaRPr lang="ru-RU" sz="4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174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2420888"/>
            <a:ext cx="388937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/>
          <p:cNvPicPr>
            <a:picLocks noChangeAspect="1" noChangeArrowheads="1"/>
          </p:cNvPicPr>
          <p:nvPr/>
        </p:nvPicPr>
        <p:blipFill>
          <a:blip r:embed="rId3"/>
          <a:srcRect t="2190" r="1163"/>
          <a:stretch>
            <a:fillRect/>
          </a:stretch>
        </p:blipFill>
        <p:spPr bwMode="auto">
          <a:xfrm>
            <a:off x="4140200" y="2952750"/>
            <a:ext cx="466725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Программы для создания </a:t>
            </a:r>
            <a:r>
              <a:rPr lang="en-US"/>
              <a:t>HTML </a:t>
            </a:r>
            <a:r>
              <a:rPr lang="ru-RU"/>
              <a:t>– файлов: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4031" y="2276872"/>
            <a:ext cx="8450262" cy="3179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Редакторы (</a:t>
            </a:r>
            <a:r>
              <a:rPr lang="en-US" dirty="0"/>
              <a:t>HTML </a:t>
            </a:r>
            <a:r>
              <a:rPr lang="en-US" dirty="0" err="1"/>
              <a:t>Wirtel</a:t>
            </a:r>
            <a:r>
              <a:rPr lang="en-US" dirty="0"/>
              <a:t>, HTML Assistant, </a:t>
            </a:r>
            <a:r>
              <a:rPr lang="en-US" dirty="0" err="1"/>
              <a:t>WebEdit</a:t>
            </a:r>
            <a:r>
              <a:rPr lang="en-US" dirty="0"/>
              <a:t>, </a:t>
            </a:r>
            <a:r>
              <a:rPr lang="en-US" dirty="0" err="1"/>
              <a:t>HomeSite</a:t>
            </a:r>
            <a:r>
              <a:rPr lang="en-US" dirty="0"/>
              <a:t>, </a:t>
            </a:r>
            <a:r>
              <a:rPr lang="ru-RU" dirty="0"/>
              <a:t>Блокнот и т.д.)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Шаблоны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Программы-преобразователи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dirty="0"/>
              <a:t>Примеры использования </a:t>
            </a:r>
            <a:br>
              <a:rPr lang="ru-RU" sz="3600" dirty="0"/>
            </a:br>
            <a:r>
              <a:rPr lang="ru-RU" sz="3600" dirty="0"/>
              <a:t> тега </a:t>
            </a:r>
            <a:r>
              <a:rPr lang="en-US" sz="3600" dirty="0"/>
              <a:t>&lt;P&gt;</a:t>
            </a:r>
            <a:r>
              <a:rPr lang="ru-RU" sz="3600" dirty="0"/>
              <a:t> :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1520" y="2060848"/>
            <a:ext cx="9254430" cy="419072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b="1" dirty="0"/>
              <a:t>&lt;P ALIGN=LEFT&gt;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/>
              <a:t>   Выравнивание по левой границе окна</a:t>
            </a:r>
            <a:r>
              <a:rPr lang="en-US" b="1" dirty="0"/>
              <a:t>&lt;BR&gt;</a:t>
            </a: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dirty="0"/>
              <a:t>&lt;P ALIGN=CENTER&gt;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/>
              <a:t>   Выравнивание по центру окна</a:t>
            </a:r>
            <a:r>
              <a:rPr lang="en-US" b="1" dirty="0"/>
              <a:t>&lt;BR&gt;</a:t>
            </a: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dirty="0"/>
              <a:t>&lt;P ALIGN=RIGHT&gt;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/>
              <a:t>   Выравнивание по правой границе окна</a:t>
            </a:r>
            <a:r>
              <a:rPr lang="en-US" b="1" dirty="0"/>
              <a:t>&lt;BR&gt;</a:t>
            </a: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b="1" dirty="0"/>
              <a:t>&lt;P ALIGN=JUSTIFY&gt;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/>
              <a:t>   Выравнивание по ширине окна</a:t>
            </a:r>
            <a:r>
              <a:rPr lang="en-US" b="1" dirty="0"/>
              <a:t>&lt;BR&gt;</a:t>
            </a: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   </a:t>
            </a:r>
            <a:endParaRPr lang="ru-RU" sz="1600" dirty="0"/>
          </a:p>
          <a:p>
            <a:pPr eaLnBrk="1" hangingPunct="1">
              <a:lnSpc>
                <a:spcPct val="80000"/>
              </a:lnSpc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566738"/>
            <a:ext cx="8385175" cy="865187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 Тег </a:t>
            </a:r>
            <a:r>
              <a:rPr lang="en-US" dirty="0"/>
              <a:t>&lt;HR&gt;</a:t>
            </a:r>
            <a:endParaRPr lang="ru-RU" dirty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611188" y="1268413"/>
            <a:ext cx="7951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отображение горизонтальной линии</a:t>
            </a:r>
          </a:p>
        </p:txBody>
      </p:sp>
      <p:pic>
        <p:nvPicPr>
          <p:cNvPr id="3379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060575"/>
            <a:ext cx="409892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2781300"/>
            <a:ext cx="4949825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620713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/>
              <a:t>Пример использования </a:t>
            </a:r>
            <a:br>
              <a:rPr lang="ru-RU" sz="3600" dirty="0"/>
            </a:br>
            <a:r>
              <a:rPr lang="ru-RU" sz="3600" dirty="0"/>
              <a:t> тега </a:t>
            </a:r>
            <a:r>
              <a:rPr lang="en-US" sz="3600" dirty="0"/>
              <a:t>&lt;HR&gt;</a:t>
            </a:r>
            <a:r>
              <a:rPr lang="ru-RU" sz="3600" dirty="0"/>
              <a:t> :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2852738"/>
            <a:ext cx="9145587" cy="1800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b="1" dirty="0"/>
              <a:t>&lt;HR ALIGN=LEFT</a:t>
            </a:r>
            <a:r>
              <a:rPr lang="ru-RU" sz="3600" b="1" dirty="0"/>
              <a:t> </a:t>
            </a:r>
            <a:r>
              <a:rPr lang="en-US" sz="3600" b="1" dirty="0"/>
              <a:t>WIDHT=20 SIZE=30 COLOR=#00FF00&gt;</a:t>
            </a:r>
            <a:endParaRPr lang="ru-RU" sz="3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   </a:t>
            </a:r>
            <a:endParaRPr lang="ru-RU" sz="1600" dirty="0"/>
          </a:p>
          <a:p>
            <a:pPr eaLnBrk="1" hangingPunct="1">
              <a:lnSpc>
                <a:spcPct val="80000"/>
              </a:lnSpc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 Тег </a:t>
            </a:r>
            <a:r>
              <a:rPr lang="en-US" dirty="0"/>
              <a:t>&lt;H1&gt;</a:t>
            </a:r>
            <a:endParaRPr lang="ru-RU" dirty="0"/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737681" y="498476"/>
            <a:ext cx="8375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/>
              <a:t>для разметки заголовков (</a:t>
            </a:r>
            <a:r>
              <a:rPr lang="en-US" sz="3600" dirty="0"/>
              <a:t>&lt;H1&gt;,&lt;H2&gt;,</a:t>
            </a:r>
          </a:p>
          <a:p>
            <a:r>
              <a:rPr lang="en-US" sz="3600" dirty="0"/>
              <a:t>&lt;H3&gt;, &lt;H4&gt;, &lt;H5&gt;, &lt;H6&gt;</a:t>
            </a:r>
            <a:r>
              <a:rPr lang="ru-RU" sz="3600" dirty="0"/>
              <a:t>)</a:t>
            </a:r>
          </a:p>
        </p:txBody>
      </p:sp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2"/>
          <a:srcRect t="920" b="920"/>
          <a:stretch>
            <a:fillRect/>
          </a:stretch>
        </p:blipFill>
        <p:spPr bwMode="auto">
          <a:xfrm>
            <a:off x="179388" y="1989138"/>
            <a:ext cx="5038725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/>
          <a:srcRect l="484"/>
          <a:stretch>
            <a:fillRect/>
          </a:stretch>
        </p:blipFill>
        <p:spPr bwMode="auto">
          <a:xfrm>
            <a:off x="4067175" y="3213100"/>
            <a:ext cx="4837113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1905" y="677965"/>
            <a:ext cx="6571343" cy="1049235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Вставка пробелов и специальных символов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1500" y="1760282"/>
            <a:ext cx="2447925" cy="259238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/>
              <a:t>&amp;</a:t>
            </a:r>
            <a:r>
              <a:rPr lang="en-US" sz="2800" dirty="0" err="1"/>
              <a:t>nbsp</a:t>
            </a:r>
            <a:endParaRPr lang="en-US" sz="2800" dirty="0"/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&amp;#34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&amp;#1</a:t>
            </a:r>
            <a:r>
              <a:rPr lang="ru-RU" sz="2800" dirty="0"/>
              <a:t>7</a:t>
            </a:r>
            <a:r>
              <a:rPr lang="en-US" sz="2800" dirty="0"/>
              <a:t>7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&amp;#17</a:t>
            </a:r>
            <a:r>
              <a:rPr lang="ru-RU" sz="2800" dirty="0"/>
              <a:t>8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1700213"/>
            <a:ext cx="4135437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3716338"/>
            <a:ext cx="53879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548680"/>
            <a:ext cx="8893175" cy="808261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Программы для просмотра </a:t>
            </a:r>
            <a:r>
              <a:rPr lang="en-US" dirty="0"/>
              <a:t>Web</a:t>
            </a:r>
            <a:r>
              <a:rPr lang="ru-RU" dirty="0"/>
              <a:t> - страниц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188" y="2276475"/>
            <a:ext cx="8007350" cy="26765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600" dirty="0"/>
              <a:t>Microsoft Internet Explorer</a:t>
            </a:r>
          </a:p>
          <a:p>
            <a:pPr eaLnBrk="1" hangingPunct="1">
              <a:defRPr/>
            </a:pPr>
            <a:r>
              <a:rPr lang="en-US" sz="3600" dirty="0"/>
              <a:t>Netscape Communicator</a:t>
            </a:r>
          </a:p>
          <a:p>
            <a:pPr eaLnBrk="1" hangingPunct="1">
              <a:defRPr/>
            </a:pPr>
            <a:r>
              <a:rPr lang="en-US" sz="3600" dirty="0"/>
              <a:t>The Bat!</a:t>
            </a:r>
          </a:p>
          <a:p>
            <a:pPr eaLnBrk="1" hangingPunct="1">
              <a:defRPr/>
            </a:pPr>
            <a:r>
              <a:rPr lang="en-US" sz="3600" dirty="0"/>
              <a:t>Opera </a:t>
            </a:r>
            <a:r>
              <a:rPr lang="ru-RU" sz="3600" dirty="0"/>
              <a:t>и т.д.</a:t>
            </a:r>
          </a:p>
        </p:txBody>
      </p:sp>
      <p:pic>
        <p:nvPicPr>
          <p:cNvPr id="6148" name="Picture 6" descr="Браузе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2955566"/>
            <a:ext cx="2962275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84138" y="1074588"/>
            <a:ext cx="8808342" cy="655339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Программы для создания </a:t>
            </a:r>
            <a:r>
              <a:rPr lang="en-US" dirty="0"/>
              <a:t>HTML </a:t>
            </a:r>
            <a:r>
              <a:rPr lang="ru-RU" dirty="0"/>
              <a:t>– файлов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7162" y="1853755"/>
            <a:ext cx="9144000" cy="2747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/>
              <a:t>           Блокнот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sz="2800" dirty="0"/>
              <a:t>(</a:t>
            </a:r>
            <a:r>
              <a:rPr lang="ru-RU" sz="2800" dirty="0"/>
              <a:t>для создания страницы</a:t>
            </a:r>
            <a:r>
              <a:rPr lang="en-US" sz="2800" dirty="0"/>
              <a:t>)</a:t>
            </a:r>
            <a:endParaRPr lang="ru-RU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/>
              <a:t>                              </a:t>
            </a:r>
            <a:r>
              <a:rPr lang="en-US" dirty="0"/>
              <a:t>Internet Explorer</a:t>
            </a:r>
            <a:r>
              <a:rPr lang="ru-RU" dirty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/>
              <a:t>                              </a:t>
            </a:r>
            <a:r>
              <a:rPr lang="ru-RU" sz="2800" dirty="0"/>
              <a:t>(для интерпретации файлов)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8" y="2852936"/>
            <a:ext cx="338455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860800"/>
            <a:ext cx="3757612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560" y="836712"/>
            <a:ext cx="8208962" cy="1008112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2400" b="1" dirty="0"/>
              <a:t>Гипертекст</a:t>
            </a:r>
            <a:r>
              <a:rPr lang="ru-RU" sz="2400" dirty="0"/>
              <a:t> – это текст, содержащий специальные разметочные теги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16388" name="Rectangle 4"/>
          <p:cNvSpPr>
            <a:spLocks noRot="1" noChangeArrowheads="1"/>
          </p:cNvSpPr>
          <p:nvPr/>
        </p:nvSpPr>
        <p:spPr bwMode="auto">
          <a:xfrm>
            <a:off x="395288" y="2708275"/>
            <a:ext cx="820896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Теги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tag –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ярлык, признак)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инструкции браузера, указывающие способ отображения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текста.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0" dirty="0"/>
              <a:t>Пример тега</a:t>
            </a:r>
            <a:br>
              <a:rPr lang="ru-RU" dirty="0"/>
            </a:br>
            <a:r>
              <a:rPr lang="ru-RU" dirty="0"/>
              <a:t> 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&lt;HTML&gt;       &lt;/HTML&gt;</a:t>
            </a:r>
            <a:endParaRPr lang="ru-RU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55576" y="1988840"/>
            <a:ext cx="7862962" cy="439291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/>
              <a:t>Типы тегов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b="1" dirty="0"/>
          </a:p>
          <a:p>
            <a:pPr eaLnBrk="1" hangingPunct="1">
              <a:defRPr/>
            </a:pPr>
            <a:r>
              <a:rPr lang="ru-RU" dirty="0"/>
              <a:t>Парные (влияет на текст с того места, где употреблён тег, до того места, где указан признак окончания его действия)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defRPr/>
            </a:pPr>
            <a:r>
              <a:rPr lang="ru-RU" dirty="0"/>
              <a:t>Непарные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0" dirty="0"/>
              <a:t>Категории тегов</a:t>
            </a:r>
            <a:endParaRPr lang="ru-RU" dirty="0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55576" y="2132856"/>
            <a:ext cx="8007424" cy="354245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Структурные теги</a:t>
            </a:r>
          </a:p>
          <a:p>
            <a:pPr eaLnBrk="1" hangingPunct="1">
              <a:defRPr/>
            </a:pPr>
            <a:r>
              <a:rPr lang="ru-RU" dirty="0"/>
              <a:t>Теги символов</a:t>
            </a:r>
          </a:p>
          <a:p>
            <a:pPr eaLnBrk="1" hangingPunct="1">
              <a:defRPr/>
            </a:pPr>
            <a:r>
              <a:rPr lang="ru-RU" dirty="0"/>
              <a:t>Теги форматирования абзацев</a:t>
            </a:r>
          </a:p>
          <a:p>
            <a:pPr eaLnBrk="1" hangingPunct="1">
              <a:defRPr/>
            </a:pPr>
            <a:r>
              <a:rPr lang="ru-RU" dirty="0"/>
              <a:t>Теги оформления списков данных</a:t>
            </a:r>
          </a:p>
          <a:p>
            <a:pPr eaLnBrk="1" hangingPunct="1">
              <a:defRPr/>
            </a:pPr>
            <a:r>
              <a:rPr lang="ru-RU" dirty="0"/>
              <a:t>Теги логического форматирования текста</a:t>
            </a:r>
          </a:p>
          <a:p>
            <a:pPr eaLnBrk="1" hangingPunct="1">
              <a:defRPr/>
            </a:pPr>
            <a:r>
              <a:rPr lang="ru-RU" dirty="0"/>
              <a:t>Теги физического  форматирования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ru-RU"/>
              <a:t>Структура </a:t>
            </a:r>
            <a:br>
              <a:rPr lang="ru-RU"/>
            </a:br>
            <a:r>
              <a:rPr lang="en-US"/>
              <a:t>HTML </a:t>
            </a:r>
            <a:r>
              <a:rPr lang="ru-RU"/>
              <a:t>- документа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</TotalTime>
  <Words>1041</Words>
  <Application>Microsoft Office PowerPoint</Application>
  <PresentationFormat>Экран (4:3)</PresentationFormat>
  <Paragraphs>173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Arial Black</vt:lpstr>
      <vt:lpstr>Gill Sans MT</vt:lpstr>
      <vt:lpstr>Wingdings</vt:lpstr>
      <vt:lpstr>Галерея</vt:lpstr>
      <vt:lpstr>Основы  HTML</vt:lpstr>
      <vt:lpstr>HTML   (Hyper Text Markup Language)</vt:lpstr>
      <vt:lpstr>Программы для создания HTML – файлов:</vt:lpstr>
      <vt:lpstr>Программы для просмотра Web - страниц</vt:lpstr>
      <vt:lpstr>Программы для создания HTML – файлов</vt:lpstr>
      <vt:lpstr>Презентация PowerPoint</vt:lpstr>
      <vt:lpstr>Пример тега    &lt;HTML&gt;       &lt;/HTML&gt;</vt:lpstr>
      <vt:lpstr>Категории тегов</vt:lpstr>
      <vt:lpstr>Структура  HTML - документа</vt:lpstr>
      <vt:lpstr>&lt;HTML&gt;      &lt;/HTML&gt;</vt:lpstr>
      <vt:lpstr>Раздел заголовка</vt:lpstr>
      <vt:lpstr>Раздел содержательной части</vt:lpstr>
      <vt:lpstr>Создать файл в Блокноте (сохраните в файле  Пример,  указав расширение  *. html) </vt:lpstr>
      <vt:lpstr>Создать файл в Блокноте (сохраните в файле  Пример,  указав расширение  *. html) </vt:lpstr>
      <vt:lpstr>Теги символов</vt:lpstr>
      <vt:lpstr>Теги логического форматирования текста</vt:lpstr>
      <vt:lpstr>Теги физического форматирования текста</vt:lpstr>
      <vt:lpstr>&lt;ACRONYM&gt;&lt;/ACRONYM&gt;</vt:lpstr>
      <vt:lpstr>Пример использования  тега &lt;ACRONYM&gt;:</vt:lpstr>
      <vt:lpstr>Пример использования  тега &lt;ACRONYM&gt;:</vt:lpstr>
      <vt:lpstr>Тег  &lt;FONT&gt;</vt:lpstr>
      <vt:lpstr>Параметры тега  &lt;FONT&gt;</vt:lpstr>
      <vt:lpstr>Задание цвета  на языке HTML</vt:lpstr>
      <vt:lpstr>Пример использования  параметра  Color:</vt:lpstr>
      <vt:lpstr>Примеры использования  параметров тега &lt;FONT&gt; :</vt:lpstr>
      <vt:lpstr> Тег &lt;BASEFONT&gt;</vt:lpstr>
      <vt:lpstr>Примеры использования   тега &lt;BASEFONT&gt; :</vt:lpstr>
      <vt:lpstr>Пример использования параметра   Color c  тегом &lt;BODY&gt;:</vt:lpstr>
      <vt:lpstr>Презентация PowerPoint</vt:lpstr>
      <vt:lpstr>Примеры использования   тега &lt;P&gt; :</vt:lpstr>
      <vt:lpstr> Тег &lt;HR&gt;</vt:lpstr>
      <vt:lpstr>Пример использования   тега &lt;HR&gt; :</vt:lpstr>
      <vt:lpstr> Тег &lt;H1&gt;</vt:lpstr>
      <vt:lpstr>Вставка пробелов и специальных символов</vt:lpstr>
    </vt:vector>
  </TitlesOfParts>
  <Company>SHULC 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SHULC</dc:creator>
  <cp:lastModifiedBy>Владислав Карюкин</cp:lastModifiedBy>
  <cp:revision>22</cp:revision>
  <dcterms:created xsi:type="dcterms:W3CDTF">2009-03-31T08:30:15Z</dcterms:created>
  <dcterms:modified xsi:type="dcterms:W3CDTF">2024-09-10T20:58:49Z</dcterms:modified>
</cp:coreProperties>
</file>